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9F172970-F4E2-6F49-A330-362A6B4E731D}"/>
    <pc:docChg chg="modSld">
      <pc:chgData name="Lobke Mentrop" userId="a5fd0953-9758-4754-b4a9-626fc4b84425" providerId="ADAL" clId="{9F172970-F4E2-6F49-A330-362A6B4E731D}" dt="2025-03-24T16:17:51.696" v="0" actId="1076"/>
      <pc:docMkLst>
        <pc:docMk/>
      </pc:docMkLst>
      <pc:sldChg chg="modSp mod">
        <pc:chgData name="Lobke Mentrop" userId="a5fd0953-9758-4754-b4a9-626fc4b84425" providerId="ADAL" clId="{9F172970-F4E2-6F49-A330-362A6B4E731D}" dt="2025-03-24T16:17:51.696" v="0" actId="1076"/>
        <pc:sldMkLst>
          <pc:docMk/>
          <pc:sldMk cId="2909281828" sldId="342"/>
        </pc:sldMkLst>
        <pc:spChg chg="mod">
          <ac:chgData name="Lobke Mentrop" userId="a5fd0953-9758-4754-b4a9-626fc4b84425" providerId="ADAL" clId="{9F172970-F4E2-6F49-A330-362A6B4E731D}" dt="2025-03-24T16:17:51.696" v="0" actId="1076"/>
          <ac:spMkLst>
            <pc:docMk/>
            <pc:sldMk cId="2909281828" sldId="342"/>
            <ac:spMk id="15" creationId="{F69E6DCD-84B5-545E-2097-B43C33A706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29-09-2025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www.nlarbeidsinspectie.nl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/publicaties/rapporten/2024/08/26/monitor-arbeidsongevallen-2023</a:t>
            </a:r>
          </a:p>
          <a:p>
            <a:pPr rtl="0"/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accident type "Contact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equipment or object" is common in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Industrial sector (42% of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sector). The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majority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accidents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contact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</a:t>
            </a:r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machine (69%).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pPr rtl="0"/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pPr rtl="0"/>
            <a:r>
              <a:rPr lang="en-gb" sz="20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Company name and date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A1ACD19-10C4-1BA7-638F-0A2D050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11" b="17911"/>
          <a:stretch/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548" b="51404"/>
          <a:stretch>
            <a:fillRect/>
          </a:stretch>
        </p:blipFill>
        <p:spPr>
          <a:xfrm>
            <a:off x="-1" y="1400379"/>
            <a:ext cx="3299527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617165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Need help?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-1" y="2667002"/>
            <a:ext cx="12192000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buClr>
                <a:srgbClr val="E30613"/>
              </a:buClr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Discuss it with your manager or contact the health and safety officer.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Consult an Improvement Coach from 5xbeter: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 rtl="0">
              <a:lnSpc>
                <a:spcPct val="15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 call the </a:t>
            </a:r>
            <a:r>
              <a:rPr lang="en-gb" sz="20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Improvement Line: 0800 – 55 55 005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277" b="51404"/>
          <a:stretch>
            <a:fillRect/>
          </a:stretch>
        </p:blipFill>
        <p:spPr>
          <a:xfrm>
            <a:off x="0" y="1444623"/>
            <a:ext cx="2465621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 3 accidents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</a:p>
        </p:txBody>
      </p:sp>
      <p:pic>
        <p:nvPicPr>
          <p:cNvPr id="12" name="Afbeelding 11" descr="Afbeelding met cilinder, Optisch instrument, machine&#10;&#10;Door AI gegenereerde inhoud is mogelijk onjuist.">
            <a:extLst>
              <a:ext uri="{FF2B5EF4-FFF2-40B4-BE49-F238E27FC236}">
                <a16:creationId xmlns:a16="http://schemas.microsoft.com/office/drawing/2014/main" id="{C569D7D9-85B3-1082-4165-960046A8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14"/>
          <a:stretch>
            <a:fillRect/>
          </a:stretch>
        </p:blipFill>
        <p:spPr>
          <a:xfrm>
            <a:off x="6803664" y="1775904"/>
            <a:ext cx="4540196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gb" sz="1400" b="0" i="0" u="none" baseline="0">
                <a:solidFill>
                  <a:schemeClr val="bg1"/>
                </a:solidFill>
              </a:rPr>
              <a:t>Source: Work Accident Monitor 2023 – Dutch Labour Inspectorate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34" r="1" b="51404"/>
          <a:stretch>
            <a:fillRect/>
          </a:stretch>
        </p:blipFill>
        <p:spPr>
          <a:xfrm>
            <a:off x="0" y="1407753"/>
            <a:ext cx="394558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Large proportion of the number of reported occupational accidents.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747621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Contact with work equipment or object 26%.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84" r="284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Tx/>
              <a:buNone/>
              <a:defRPr/>
            </a:pPr>
            <a:r>
              <a:rPr lang="en-gb" b="0" i="0" u="none" baseline="0"/>
              <a:t>Accident investigations completed in 2023, broken down by accident 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Guard missing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5478520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missing, but insufficiently effective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433304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Guard removed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071720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rtl="0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Incorrect operation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34" r="1" b="51404"/>
          <a:stretch>
            <a:fillRect/>
          </a:stretch>
        </p:blipFill>
        <p:spPr>
          <a:xfrm>
            <a:off x="0" y="1407753"/>
            <a:ext cx="3945580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Why machine safety?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Cause of contact with moving parts: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D104B5-6E94-345E-B09F-80CC98A843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24" t="1085" r="13630" b="1097"/>
          <a:stretch>
            <a:fillRect/>
          </a:stretch>
        </p:blipFill>
        <p:spPr>
          <a:xfrm>
            <a:off x="6572407" y="1745604"/>
            <a:ext cx="4487121" cy="389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491189" cy="589230"/>
          </a:xfrm>
        </p:spPr>
        <p:txBody>
          <a:bodyPr>
            <a:noAutofit/>
          </a:bodyPr>
          <a:lstStyle/>
          <a:p>
            <a:pPr marL="457200" indent="-457200" algn="l" rtl="0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Contact between fingers/hands and moving parts.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2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Polishing/sanding with a lathe.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129674"/>
            <a:ext cx="8937254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 rtl="0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Product not properly clamped (thrown out of the lathe)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906497"/>
            <a:ext cx="10093056" cy="1362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 rtl="0">
              <a:lnSpc>
                <a:spcPct val="100000"/>
              </a:lnSpc>
            </a:pPr>
            <a:r>
              <a:rPr lang="en-gb" sz="2000" b="1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Serious and permanent injury:</a:t>
            </a: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Amputation and fractures of fingers, hands, arms or internal injuries. </a:t>
            </a:r>
            <a:endParaRPr lang="en-GB" sz="2000" b="0" i="0" u="none" baseline="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Lucida Grande" panose="020B0600040502020204" pitchFamily="34" charset="0"/>
            </a:endParaRPr>
          </a:p>
          <a:p>
            <a:pPr marL="457200" algn="l" rtl="0">
              <a:lnSpc>
                <a:spcPct val="100000"/>
              </a:lnSpc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ucida Grande" panose="020B0600040502020204" pitchFamily="34" charset="0"/>
              </a:rPr>
              <a:t>Fractures and large cuts to other parts of the body resulting in loss of function.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093" r="-1" b="51404"/>
          <a:stretch>
            <a:fillRect/>
          </a:stretch>
        </p:blipFill>
        <p:spPr>
          <a:xfrm>
            <a:off x="0" y="1407753"/>
            <a:ext cx="4112051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Lathe accidents: top 3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chuck is protected by a guard (engaged).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emergency stop is immediately accessible during use.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200" b="51404"/>
          <a:stretch>
            <a:fillRect/>
          </a:stretch>
        </p:blipFill>
        <p:spPr>
          <a:xfrm>
            <a:off x="-1" y="1376316"/>
            <a:ext cx="3093293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machine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power cables, plugs and connections are undamaged.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129028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Check whether the rear is protected.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8" y="522309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Shielding take-off shaft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68944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Claw wrench with spring</a:t>
            </a:r>
            <a:endParaRPr lang="en-gb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88F345-8F07-1EED-2BD4-53B5BF97A851}"/>
              </a:ext>
            </a:extLst>
          </p:cNvPr>
          <p:cNvSpPr txBox="1">
            <a:spLocks/>
          </p:cNvSpPr>
          <p:nvPr/>
        </p:nvSpPr>
        <p:spPr>
          <a:xfrm>
            <a:off x="848139" y="475674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>
              <a:lnSpc>
                <a:spcPct val="100000"/>
              </a:lnSpc>
              <a:buClr>
                <a:srgbClr val="E30613"/>
              </a:buClr>
            </a:pPr>
            <a:r>
              <a:rPr lang="en-gb" sz="2000" b="1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Advice:</a:t>
            </a:r>
            <a:endParaRPr lang="en-gb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546" r="1" b="51404"/>
          <a:stretch>
            <a:fillRect/>
          </a:stretch>
        </p:blipFill>
        <p:spPr>
          <a:xfrm>
            <a:off x="0" y="1410153"/>
            <a:ext cx="456204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491937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Sanding, polishing and deburring products is only permitted when the lathe is stationary.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683446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remove chips by hand when the machine is running; use tools specifically designed for this purpose.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67627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Test the emergency stop.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40" y="5201235"/>
            <a:ext cx="4947180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your workplace is tidy and free of shavings and cooling lubricants.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4184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gb" sz="2000" b="1" i="0" u="sng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wear</a:t>
            </a: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gloves.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87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Always wear safety goggles.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68944"/>
            <a:ext cx="381403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Prevent clothing, jewellery and hair from getting caught in the lathe.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252536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383413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 rtl="0"/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-1" y="1411363"/>
            <a:ext cx="461394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000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can you do yourself?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Never bypass safety devices.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60387"/>
            <a:ext cx="10767212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safety devices are missing or have been bypassed, discuss this with your manager.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8" y="3870603"/>
            <a:ext cx="9020067" cy="778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 rtl="0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en-gb" sz="2000" b="0" i="0" u="non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not start work if you have any doubts about the safety of the machine; discuss this with your manager.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b="1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717" b="51404"/>
          <a:stretch>
            <a:fillRect/>
          </a:stretch>
        </p:blipFill>
        <p:spPr>
          <a:xfrm>
            <a:off x="-9938" y="1400379"/>
            <a:ext cx="333186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58455" y="1637389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rtl="0"/>
            <a:r>
              <a:rPr lang="en-gb" sz="2800" b="1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gb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rtl="0"/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Safe and healthy working practices  </a:t>
            </a:r>
            <a:r>
              <a:rPr lang="en-gb" sz="2800" b="1" i="0" u="none" baseline="0">
                <a:solidFill>
                  <a:srgbClr val="E3061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gb" sz="28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8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Machine safety: Lathe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5A874-F96D-4923-A959-CC7143DA66F1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ff0c8fd-28a4-4f13-a2ff-adbaff7ad42a"/>
    <ds:schemaRef ds:uri="12fdb8f7-ceea-45b3-9244-f9361c6821fe"/>
    <ds:schemaRef ds:uri="http://schemas.microsoft.com/office/2006/metadata/properties"/>
    <ds:schemaRef ds:uri="aa0361cd-42d1-45f5-afcd-cf31d520fd2e"/>
    <ds:schemaRef ds:uri="72982cc6-c024-4b6f-8e11-1f4ac6243d2b"/>
  </ds:schemaRefs>
</ds:datastoreItem>
</file>

<file path=customXml/itemProps2.xml><?xml version="1.0" encoding="utf-8"?>
<ds:datastoreItem xmlns:ds="http://schemas.openxmlformats.org/officeDocument/2006/customXml" ds:itemID="{55D0FC7B-D191-4FDD-BD5A-7DDE1D5EE6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2944E7-53CF-47A5-8812-7B0DD0068F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565</Words>
  <Application>Microsoft Macintosh PowerPoint</Application>
  <PresentationFormat>Breedbeeld</PresentationFormat>
  <Paragraphs>69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 safety: Lathe</vt:lpstr>
      <vt:lpstr>Contents</vt:lpstr>
      <vt:lpstr>PowerPoint-presentatie</vt:lpstr>
      <vt:lpstr>Guard missing</vt:lpstr>
      <vt:lpstr>Contact between fingers/hands and moving parts.</vt:lpstr>
      <vt:lpstr>Check whether the chuck is protected by a guard (engaged).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173</cp:revision>
  <dcterms:created xsi:type="dcterms:W3CDTF">2024-07-18T10:20:34Z</dcterms:created>
  <dcterms:modified xsi:type="dcterms:W3CDTF">2025-09-29T08:57:14Z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